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63" r:id="rId8"/>
    <p:sldId id="265" r:id="rId9"/>
    <p:sldId id="28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00174"/>
            <a:ext cx="6272202" cy="17859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ТРЕНИНГ</a:t>
            </a:r>
            <a:br>
              <a:rPr lang="ru-RU" dirty="0" smtClean="0"/>
            </a:br>
            <a:r>
              <a:rPr lang="ru-RU" dirty="0" smtClean="0"/>
              <a:t>ПЕДАГОГИЧЕСКОЙ</a:t>
            </a:r>
            <a:br>
              <a:rPr lang="ru-RU" dirty="0" smtClean="0"/>
            </a:br>
            <a:r>
              <a:rPr lang="ru-RU" dirty="0" smtClean="0"/>
              <a:t>ОСОЗНАННОСТИ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85789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 педагог-психолог Иващенко Е.Д.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35716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МКДОУ Тогучинского района «Детский сад №8»</a:t>
            </a:r>
            <a:endParaRPr lang="ru-RU" dirty="0"/>
          </a:p>
        </p:txBody>
      </p:sp>
      <p:pic>
        <p:nvPicPr>
          <p:cNvPr id="3076" name="Picture 4" descr="http://bt-tmn.ru/wp-content/uploads/2016/0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553">
            <a:off x="5500694" y="3643314"/>
            <a:ext cx="2671614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Личностно-ориентированная модель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общения взрослого с ребенком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240235"/>
          </a:xfrm>
        </p:spPr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обеспечить ребенку чувства психологической защищенности, доверия к миру, радости существования (психологическое здоровье); формировать начала личности (базис личностной культуры); развивать его индивидуальность.</a:t>
            </a:r>
            <a:endParaRPr lang="ru-RU" dirty="0"/>
          </a:p>
        </p:txBody>
      </p:sp>
      <p:pic>
        <p:nvPicPr>
          <p:cNvPr id="20482" name="Picture 2" descr="http://lakinskmo.ru/assets/files/806/rezyume-vospitat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000636"/>
            <a:ext cx="3071802" cy="15998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Способы общения: 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Понимание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умение видеть ребенка «изнутри». Смотреть на мир одновременно с двух точек зрения — своей собственной и ребенка, видеть побудительные мотивы, движущие детьми.</a:t>
            </a: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Приятие</a:t>
            </a:r>
            <a:r>
              <a:rPr lang="ru-RU" dirty="0" smtClean="0"/>
              <a:t> — безусловно положительное отношение к ребенку, к его индивидуальности, независимо от того, радует он в данный момент взрослых или нет, признание его уникальности.</a:t>
            </a:r>
          </a:p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Признание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это прежде всего право голоса ребенка в решении тех или иных проблем.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Тактика общения: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сотрудничество; создание и использование ситуаций, требующих от детей проявления интеллектуальной и нравственной активности; динамика стилей общения.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715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Личностная  позиция педагога</a:t>
            </a:r>
            <a:r>
              <a:rPr lang="ru-RU" sz="2800" dirty="0" smtClean="0"/>
              <a:t>:  исходить из интересов ребенка и перспектив его дальнейшего развития.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Формирование внутренней личностной позиции педагога, ориентированной на  интересы ребенка, перспективы его развития, на восприятие детей как равноправных партнеров в условиях сотрудничества, невозможно без переосмысления собственных педагогических взглядов, убеждений, самоанализа, самоопределения личности в целом.</a:t>
            </a:r>
          </a:p>
          <a:p>
            <a:r>
              <a:rPr lang="ru-RU" dirty="0" smtClean="0"/>
              <a:t>  Содержание предлагаемых в дальнейшем игр и упражнений поможет осознать и прочувствовать смысл понимания, приятия  и признания личности ребенка, т. е. Позволит получить собственный опыт адекватного восприятия позиции педагога.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Упражнение   «Необычная страна».</a:t>
            </a:r>
          </a:p>
        </p:txBody>
      </p:sp>
      <p:pic>
        <p:nvPicPr>
          <p:cNvPr id="17410" name="Picture 2" descr="http://www.stihi.ru/pics/2015/06/27/6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477000" cy="4857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Легко ли было вступать в контакт с жителями страны?</a:t>
            </a:r>
          </a:p>
          <a:p>
            <a:r>
              <a:rPr lang="ru-RU" dirty="0" smtClean="0"/>
              <a:t>Как вы считаете, открыта ли страна для общения с цивилизованным миром?</a:t>
            </a:r>
          </a:p>
          <a:p>
            <a:r>
              <a:rPr lang="ru-RU" dirty="0" smtClean="0"/>
              <a:t>Почему  трудно контактировать с жителями страны?</a:t>
            </a:r>
          </a:p>
          <a:p>
            <a:r>
              <a:rPr lang="ru-RU" dirty="0" smtClean="0"/>
              <a:t>Ваши ощущения в процессе выполнения задания.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8229600" cy="31147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 ребенка  нельзя требовать того, чего он в принципе сделать не в состоянии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Иллюстрируемый способ общения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ПОНИМАНИЕ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mak100.ru/wp-content/uploads/2015/10/%D0%92%D0%BD%D1%83%D1%82%D1%80%D0%B5%D0%BD%D0%B8%D0%B9-%D1%80%D0%BE%D0%B4%D0%B8%D1%82%D0%B5%D0%BB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905500" cy="3448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Упражнение  «Подкрепление 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nlp.trenings.ru/images/Podkreplenie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167710" cy="4149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чувствовали себя в своей роли?</a:t>
            </a:r>
          </a:p>
          <a:p>
            <a:r>
              <a:rPr lang="ru-RU" dirty="0" smtClean="0"/>
              <a:t>Какие чувства вызвала  у вас реакция группы?</a:t>
            </a:r>
          </a:p>
          <a:p>
            <a:r>
              <a:rPr lang="ru-RU" dirty="0" smtClean="0"/>
              <a:t>Как вы чувствуете себя сейчас?</a:t>
            </a:r>
          </a:p>
          <a:p>
            <a:r>
              <a:rPr lang="ru-RU" dirty="0" smtClean="0"/>
              <a:t>Какие выводы вы можете сделать из этого упражнения?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Безусловно, положительное  приятие ребенка рождает доверие к миру, уверенность в себе и окружающих.</a:t>
            </a:r>
          </a:p>
          <a:p>
            <a:r>
              <a:rPr lang="ru-RU" dirty="0" smtClean="0"/>
              <a:t>  Психологическая поддержка – это способ выражения приятия.</a:t>
            </a:r>
          </a:p>
          <a:p>
            <a:r>
              <a:rPr lang="ru-RU" dirty="0" smtClean="0"/>
              <a:t>  С выданным за несколько минут шквалом отрицательного подкрепления,  игроки справились, так как понимали, что это – игра. Ребенку такое количество  негативных оценок выдается порциями и растягивается на весь период пребывания в учебном заведении (на несколько лет). Он не имеет другой информации о себе, других ресурсов, которые помогли бы ему справится с переживаниями, таким образом, у ребенка может сформироваться устойчивое отношение к себе как к неудачнику.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Даже положительная оценка должна быть уместной. Мастерство педагога проявится не в том, чтобы всегда только хвалить ребенка, а в том, чтобы почувствовать, когда эта похвала и поддержка особенно необходимы ребенку.</a:t>
            </a:r>
          </a:p>
          <a:p>
            <a:r>
              <a:rPr lang="ru-RU" dirty="0" smtClean="0"/>
              <a:t>      Действие групповых стереотипов: если  у  человека  есть    определенный « ярлык», то отношение к нему уже строится в прямой зависимости от него; однако это не является единственной стратегией поведения – можно наоборот стараться поддержать человека, </a:t>
            </a:r>
            <a:r>
              <a:rPr lang="ru-RU" dirty="0" err="1" smtClean="0"/>
              <a:t>непринимаемого</a:t>
            </a:r>
            <a:r>
              <a:rPr lang="ru-RU" dirty="0" smtClean="0"/>
              <a:t> в коллективе, попытаться показать его лучшие стороны.</a:t>
            </a:r>
          </a:p>
          <a:p>
            <a:r>
              <a:rPr lang="ru-RU" dirty="0" smtClean="0"/>
              <a:t>      Если в ребенке что – то не нравится, всегда в нем есть что-то, что является его достоинством, являющимся ценным и значимым для взаимодействия  с другими.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Иллюстрируемый способ  общения: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ПРИЯТИЕ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6000792" cy="614366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Педагогическая осознанность</a:t>
            </a:r>
            <a:r>
              <a:rPr lang="ru-RU" b="1" i="1" dirty="0" smtClean="0"/>
              <a:t> </a:t>
            </a:r>
            <a:r>
              <a:rPr lang="ru-RU" dirty="0" smtClean="0"/>
              <a:t>- это склонность, вырастающая из осознания способности к педагогическому делу.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Педагог должен уметь анализировать свои собственные педагогические взгляды и установки, подчеркивая свои индивидуальные черты как личности и как профессионала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Должен осознавать их влияние на собственную профессиональную деятельность и на формирование личностных качеств воспитанников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Уметь искать резервы для более эффективной работы, выделяя причины возможных, или истинных профессиональных проблем.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 descr="https://ds03.infourok.ru/uploads/ex/06b0/0005e697-b7221fd8/hello_html_782f08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2360">
            <a:off x="6842759" y="655806"/>
            <a:ext cx="1641089" cy="1140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Упражнение  «Самопознание».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taxtravel.ru/attaches/news/0/09/6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5619756" cy="4203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Все ли участвовали в составлении слов?</a:t>
            </a:r>
          </a:p>
          <a:p>
            <a:r>
              <a:rPr lang="ru-RU" i="1" dirty="0" smtClean="0"/>
              <a:t>Как было организовано составление слов?</a:t>
            </a:r>
            <a:br>
              <a:rPr lang="ru-RU" i="1" dirty="0" smtClean="0"/>
            </a:br>
            <a:r>
              <a:rPr lang="ru-RU" i="1" dirty="0" smtClean="0"/>
              <a:t>Были ли «выпадающие»?</a:t>
            </a:r>
          </a:p>
          <a:p>
            <a:r>
              <a:rPr lang="ru-RU" i="1" dirty="0" smtClean="0"/>
              <a:t>Какие чувства испытывали участники, которых мало задействовали в упражнении?</a:t>
            </a:r>
          </a:p>
          <a:p>
            <a:r>
              <a:rPr lang="ru-RU" i="1" dirty="0" smtClean="0"/>
              <a:t>В какой форме проходило составление слов («затаскивание», перестановка, уговаривание, просьбы, совместное решение и т.д.)?</a:t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Необходимо видеть каждого, принимать каждого, учитывать мнение каждого человека.</a:t>
            </a:r>
            <a:br>
              <a:rPr lang="ru-RU" dirty="0" smtClean="0"/>
            </a:br>
            <a:r>
              <a:rPr lang="ru-RU" dirty="0" smtClean="0"/>
              <a:t>Легко заметить, выделить активного, инициативного ребенка, сложно — спокойного, пассивного, робкого.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Иллюстрируемый способ общения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ПРИЗНАНИЕ.</a:t>
            </a:r>
          </a:p>
          <a:p>
            <a:endParaRPr lang="ru-RU" dirty="0"/>
          </a:p>
        </p:txBody>
      </p:sp>
      <p:pic>
        <p:nvPicPr>
          <p:cNvPr id="8196" name="Picture 4" descr="https://im2-tub-ru.yandex.net/i?id=44b171eb807e6e393593f073dc56281f&amp;n=33&amp;h=195&amp;w=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143248"/>
            <a:ext cx="2581291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Упражнение "Паровозики"</a:t>
            </a:r>
            <a:endParaRPr lang="ru-RU" dirty="0"/>
          </a:p>
        </p:txBody>
      </p:sp>
      <p:pic>
        <p:nvPicPr>
          <p:cNvPr id="7170" name="Picture 2" descr="http://pictures-hd8.ru/img/articles/May/13/69ef6bb5a5270e519cb46fbce962932b/8.jpg"/>
          <p:cNvPicPr>
            <a:picLocks noChangeAspect="1" noChangeArrowheads="1"/>
          </p:cNvPicPr>
          <p:nvPr/>
        </p:nvPicPr>
        <p:blipFill>
          <a:blip r:embed="rId2" cstate="print"/>
          <a:srcRect r="24790"/>
          <a:stretch>
            <a:fillRect/>
          </a:stretch>
        </p:blipFill>
        <p:spPr bwMode="auto">
          <a:xfrm>
            <a:off x="642910" y="2285992"/>
            <a:ext cx="7659789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715304" cy="10826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Какая позиция для вас была самой удобной?</a:t>
            </a:r>
            <a:br>
              <a:rPr lang="ru-RU" i="1" dirty="0" smtClean="0"/>
            </a:br>
            <a:r>
              <a:rPr lang="ru-RU" i="1" dirty="0" smtClean="0"/>
              <a:t>Легко ли было, когда вами руководили?</a:t>
            </a:r>
            <a:br>
              <a:rPr lang="ru-RU" i="1" dirty="0" smtClean="0"/>
            </a:br>
            <a:r>
              <a:rPr lang="ru-RU" i="1" dirty="0" smtClean="0"/>
              <a:t>Легко ли было самому руководить?</a:t>
            </a:r>
            <a:br>
              <a:rPr lang="ru-RU" i="1" dirty="0" smtClean="0"/>
            </a:br>
            <a:r>
              <a:rPr lang="ru-RU" i="1" dirty="0" smtClean="0"/>
              <a:t>Смог ли ты абсолютно довериться ведущему?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496"/>
            <a:ext cx="7715304" cy="33575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 каждого человека есть своя комфортная позиция — вести за собой или быть ведомым.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Но! Работая с детьми, мы обязаны нести за них ответственность всегда, и это единственно возможная позиция.</a:t>
            </a:r>
          </a:p>
          <a:p>
            <a:endParaRPr lang="ru-RU" dirty="0"/>
          </a:p>
        </p:txBody>
      </p:sp>
      <p:pic>
        <p:nvPicPr>
          <p:cNvPr id="5122" name="Picture 2" descr="http://www.wirelesstoyz.com/Promotions/Michigan/ESD/funny-question-mark-pictures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52"/>
            <a:ext cx="2784971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uslide.ru/images/11/17433/960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382027" cy="6286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15196" cy="12969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Упражнение «Мои сильные стороны»</a:t>
            </a:r>
            <a:endParaRPr lang="ru-RU" dirty="0"/>
          </a:p>
        </p:txBody>
      </p:sp>
      <p:pic>
        <p:nvPicPr>
          <p:cNvPr id="27650" name="Picture 2" descr="http://www.metaprom.ru/foto_comp_news/1432652815foto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28868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58072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Какие чувства вызвало задание?</a:t>
            </a:r>
          </a:p>
          <a:p>
            <a:r>
              <a:rPr lang="ru-RU" i="1" dirty="0" smtClean="0"/>
              <a:t>Понадобилась ли помощь партнеров в выделении своих сильных сторон?</a:t>
            </a:r>
          </a:p>
          <a:p>
            <a:r>
              <a:rPr lang="ru-RU" i="1" dirty="0" smtClean="0"/>
              <a:t>Что мешало свободно говорить о своих достоинствах?</a:t>
            </a:r>
          </a:p>
          <a:p>
            <a:r>
              <a:rPr lang="ru-RU" i="1" dirty="0" smtClean="0"/>
              <a:t>Какие чувства вы испытали, когда услышали собственные сильные черты в общем портрете?</a:t>
            </a:r>
          </a:p>
          <a:p>
            <a:r>
              <a:rPr lang="ru-RU" i="1" dirty="0" smtClean="0"/>
              <a:t>Задумывались ли вы раньше о влиянии ваших черт на воспитание конкретных сторон личности детей?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6929486" cy="57689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Нужно стремиться к тому, чтобы не было необходимости каждую минуту контролировать ситуацию и думать о том, как выглядишь в глазах детей.</a:t>
            </a:r>
          </a:p>
          <a:p>
            <a:pPr>
              <a:buNone/>
            </a:pPr>
            <a:r>
              <a:rPr lang="ru-RU" dirty="0" smtClean="0"/>
              <a:t> Напротив, надо стараться быть естественным, честным перед детьми, то есть таким, какой ты есть на самом деле.</a:t>
            </a:r>
          </a:p>
          <a:p>
            <a:pPr>
              <a:buNone/>
            </a:pPr>
            <a:r>
              <a:rPr lang="ru-RU" dirty="0" smtClean="0"/>
              <a:t> Но для этого каждому педагогу необходимо развивать в себе такие качества, которые, являясь неотъемлемыми чертами его личности, будут положительно влиять на формирование определенных сторон личности детей.</a:t>
            </a:r>
          </a:p>
          <a:p>
            <a:endParaRPr lang="ru-RU" dirty="0"/>
          </a:p>
        </p:txBody>
      </p:sp>
      <p:pic>
        <p:nvPicPr>
          <p:cNvPr id="25602" name="Picture 2" descr="http://needpassport.ru/images/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571612"/>
            <a:ext cx="128588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15196" cy="12969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Упражнение «Печатная машинка»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928802"/>
            <a:ext cx="7400948" cy="36861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400" dirty="0" smtClean="0"/>
              <a:t>Каждый по очереди произносит по одной букве слова. В конце слова все встают, на знак препинания — топают ногой, в конце строки — хлопают в ладоши. Кто ошибется — выходит из игры.</a:t>
            </a:r>
            <a:endParaRPr lang="ru-RU" sz="4400" dirty="0"/>
          </a:p>
        </p:txBody>
      </p:sp>
      <p:pic>
        <p:nvPicPr>
          <p:cNvPr id="24578" name="Picture 2" descr="http://storage_01.startwish.ru/images/b9/71/4737/574f16812705da5422b8230d2a07602d1df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2381267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Упражнение «Мое педагогическое кредо»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Материалы</a:t>
            </a:r>
            <a:r>
              <a:rPr lang="ru-RU" dirty="0" smtClean="0"/>
              <a:t>: средства изображения и вся окружающая обстановка.</a:t>
            </a:r>
            <a:br>
              <a:rPr lang="ru-RU" dirty="0" smtClean="0"/>
            </a:br>
            <a:r>
              <a:rPr lang="ru-RU" dirty="0" smtClean="0"/>
              <a:t>Необходимо сформулировать девиз, создать образ, символ, эмблему своей профессиональной деятельности, а затем представить ее группе. Это может быть рисунок, песня, четверостишие, схема, жест, пословица и т.п.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Участники могут воспользоваться любыми имеющимися изобразительными материалами и прочими вспомогательными средствами</a:t>
            </a:r>
            <a:br>
              <a:rPr lang="ru-RU" dirty="0" smtClean="0"/>
            </a:br>
            <a:r>
              <a:rPr lang="ru-RU" dirty="0" smtClean="0"/>
              <a:t>Время подготовки — 5 минут.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cliparting.com/wp-content/uploads/2016/05/Pencil-clipart-black-and-white-horizontal-f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786190"/>
            <a:ext cx="1868814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58072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/>
            <a:r>
              <a:rPr lang="ru-RU" i="1" dirty="0" smtClean="0"/>
              <a:t>Почему вы выбрали именно эти средства для символизации своего кредо?</a:t>
            </a:r>
          </a:p>
          <a:p>
            <a:pPr marL="514350" indent="-514350"/>
            <a:r>
              <a:rPr lang="ru-RU" i="1" dirty="0" smtClean="0"/>
              <a:t>Что главное в себе вы хотели подчеркнуть этим символом?</a:t>
            </a:r>
          </a:p>
          <a:p>
            <a:pPr marL="514350" indent="-514350"/>
            <a:r>
              <a:rPr lang="ru-RU" i="1" dirty="0" smtClean="0"/>
              <a:t>Что в этом символе вы не отразили, но хотели бы добавить?</a:t>
            </a:r>
          </a:p>
          <a:p>
            <a:pPr marL="514350" indent="-514350"/>
            <a:r>
              <a:rPr lang="ru-RU" i="1" dirty="0" smtClean="0"/>
              <a:t>Какой элемент символа несет на себе основную смысловую нагрузку?</a:t>
            </a:r>
          </a:p>
          <a:p>
            <a:pPr marL="514350" indent="-514350"/>
            <a:r>
              <a:rPr lang="ru-RU" i="1" dirty="0" smtClean="0"/>
              <a:t>Удовлетворены ли вы созданным символом?</a:t>
            </a:r>
          </a:p>
          <a:p>
            <a:pPr marL="514350" indent="-514350"/>
            <a:r>
              <a:rPr lang="ru-RU" i="1" dirty="0" smtClean="0"/>
              <a:t>Считаете ли вы, что он действительно отражает ваше кредо?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686700" cy="1082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ТЕСТ «Кружево»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89" t="31092" r="27160" b="29373"/>
          <a:stretch>
            <a:fillRect/>
          </a:stretch>
        </p:blipFill>
        <p:spPr bwMode="auto">
          <a:xfrm>
            <a:off x="857224" y="1785926"/>
            <a:ext cx="7308418" cy="35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778</Words>
  <Application>Microsoft Office PowerPoint</Application>
  <PresentationFormat>Экран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ТРЕНИНГ ПЕДАГОГИЧЕСКОЙ ОСОЗНАННОСТИ</vt:lpstr>
      <vt:lpstr>Слайд 2</vt:lpstr>
      <vt:lpstr>Упражнение «Мои сильные стороны»</vt:lpstr>
      <vt:lpstr>вопросы для обсуждения</vt:lpstr>
      <vt:lpstr>Слайд 5</vt:lpstr>
      <vt:lpstr>Упражнение «Печатная машинка»</vt:lpstr>
      <vt:lpstr>Упражнение «Мое педагогическое кредо»</vt:lpstr>
      <vt:lpstr>вопросы для обсуждения</vt:lpstr>
      <vt:lpstr>ТЕСТ «Кружево»</vt:lpstr>
      <vt:lpstr>   Личностно-ориентированная модель общения взрослого с ребенком  </vt:lpstr>
      <vt:lpstr>Способы общения: </vt:lpstr>
      <vt:lpstr> Личностная  позиция педагога:  исходить из интересов ребенка и перспектив его дальнейшего развития.  </vt:lpstr>
      <vt:lpstr>Упражнение   «Необычная страна».</vt:lpstr>
      <vt:lpstr>вопросы для обсуждения</vt:lpstr>
      <vt:lpstr>Слайд 15</vt:lpstr>
      <vt:lpstr>Упражнение  «Подкрепление ». </vt:lpstr>
      <vt:lpstr>вопросы для обсуждения</vt:lpstr>
      <vt:lpstr>Слайд 18</vt:lpstr>
      <vt:lpstr>Слайд 19</vt:lpstr>
      <vt:lpstr>Упражнение  «Самопознание». </vt:lpstr>
      <vt:lpstr>вопросы для обсуждения</vt:lpstr>
      <vt:lpstr>Слайд 22</vt:lpstr>
      <vt:lpstr>Упражнение "Паровозики"</vt:lpstr>
      <vt:lpstr>вопросы для обсуждения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ПЕДАГОГИЧЕСКОЙ ОСОЗНАННОСТИ</dc:title>
  <dc:creator>admin</dc:creator>
  <cp:lastModifiedBy>Пользователь Windows</cp:lastModifiedBy>
  <cp:revision>39</cp:revision>
  <dcterms:created xsi:type="dcterms:W3CDTF">2016-12-20T10:26:04Z</dcterms:created>
  <dcterms:modified xsi:type="dcterms:W3CDTF">2018-03-29T03:03:03Z</dcterms:modified>
</cp:coreProperties>
</file>